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idx="1" type="body"/>
          </p:nvPr>
        </p:nvSpPr>
        <p:spPr>
          <a:xfrm>
            <a:off x="312737" y="4343400"/>
            <a:ext cx="628332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Explain context (3 week summer program)</a:t>
            </a:r>
          </a:p>
        </p:txBody>
      </p:sp>
      <p:sp>
        <p:nvSpPr>
          <p:cNvPr id="67" name="Shape 6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Importance of seeing people who are receiving the suitcases as equals.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Emphasise this! Huge impact if it can be done - support from WSS and all parties were THRILLED to skype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Confidence building; equity (sticks); support for ELL; misconceptions come to light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Communication skills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NGSS SEP #2: Developing and using models. Good opportunity for formative feedback; helpful for clarifying concepts / cementing them.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Demonstration of understanding is vital to help students retain knowledge - assessments were verbal and written. Focus on communication skills and group work encouraged students to assess each other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Formative and summative feedback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992766"/>
            <a:ext cx="8520600" cy="27369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66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5640766"/>
            <a:ext cx="5998800" cy="806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02966"/>
            <a:ext cx="8520600" cy="173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/>
          <p:cNvPicPr preferRelativeResize="0"/>
          <p:nvPr/>
        </p:nvPicPr>
        <p:blipFill rotWithShape="1">
          <a:blip r:embed="rId1">
            <a:alphaModFix/>
          </a:blip>
          <a:srcRect b="59875" l="34997" r="30002" t="22499"/>
          <a:stretch/>
        </p:blipFill>
        <p:spPr>
          <a:xfrm>
            <a:off x="7369175" y="6113462"/>
            <a:ext cx="1774800" cy="64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b="0" i="0" lang="en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4.jpg"/><Relationship Id="rId4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7.png"/><Relationship Id="rId4" Type="http://schemas.openxmlformats.org/officeDocument/2006/relationships/image" Target="../media/image0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6.png"/><Relationship Id="rId4" Type="http://schemas.openxmlformats.org/officeDocument/2006/relationships/image" Target="../media/image28.jpg"/><Relationship Id="rId5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03.png"/><Relationship Id="rId5" Type="http://schemas.openxmlformats.org/officeDocument/2006/relationships/image" Target="../media/image05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png"/><Relationship Id="rId4" Type="http://schemas.openxmlformats.org/officeDocument/2006/relationships/image" Target="../media/image11.png"/><Relationship Id="rId5" Type="http://schemas.openxmlformats.org/officeDocument/2006/relationships/image" Target="../media/image0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/>
        </p:nvSpPr>
        <p:spPr>
          <a:xfrm>
            <a:off x="134425" y="1564125"/>
            <a:ext cx="5947500" cy="14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600">
                <a:solidFill>
                  <a:srgbClr val="0070C0"/>
                </a:solidFill>
              </a:rPr>
              <a:t>Making the Solar Suitcase Academically Effective</a:t>
            </a:r>
          </a:p>
        </p:txBody>
      </p:sp>
      <p:sp>
        <p:nvSpPr>
          <p:cNvPr id="64" name="Shape 64"/>
          <p:cNvSpPr/>
          <p:nvPr/>
        </p:nvSpPr>
        <p:spPr>
          <a:xfrm>
            <a:off x="7416200" y="6153600"/>
            <a:ext cx="1661400" cy="571500"/>
          </a:xfrm>
          <a:prstGeom prst="rect">
            <a:avLst/>
          </a:prstGeom>
          <a:solidFill>
            <a:srgbClr val="0069B4"/>
          </a:solidFill>
          <a:ln cap="flat" cmpd="sng" w="9525">
            <a:solidFill>
              <a:srgbClr val="44546A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72850" y="730266"/>
            <a:ext cx="48576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25000"/>
              <a:buFont typeface="Arial"/>
              <a:buNone/>
            </a:pPr>
            <a:r>
              <a:rPr lang="en" sz="3600">
                <a:solidFill>
                  <a:srgbClr val="0070C0"/>
                </a:solidFill>
              </a:rPr>
              <a:t>Teaching the WSS Curriculum</a:t>
            </a:r>
            <a:br>
              <a:rPr lang="en" sz="3600">
                <a:solidFill>
                  <a:srgbClr val="0070C0"/>
                </a:solidFill>
              </a:rPr>
            </a:br>
            <a:r>
              <a:rPr b="1" i="1" lang="en" sz="2400">
                <a:solidFill>
                  <a:srgbClr val="0070C0"/>
                </a:solidFill>
              </a:rPr>
              <a:t>Anna Gomberg, OUSD, EPICC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566950" y="2717241"/>
            <a:ext cx="5026500" cy="3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Making cultural connections 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      and providing context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Using prompts and structured student discussion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Modeling</a:t>
            </a:r>
          </a:p>
          <a:p>
            <a: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Assessment</a:t>
            </a:r>
          </a:p>
        </p:txBody>
      </p:sp>
      <p:pic>
        <p:nvPicPr>
          <p:cNvPr id="71" name="Shape 71"/>
          <p:cNvPicPr preferRelativeResize="0"/>
          <p:nvPr/>
        </p:nvPicPr>
        <p:blipFill rotWithShape="1">
          <a:blip r:embed="rId3">
            <a:alphaModFix/>
          </a:blip>
          <a:srcRect b="4951" l="5231" r="0" t="0"/>
          <a:stretch/>
        </p:blipFill>
        <p:spPr>
          <a:xfrm>
            <a:off x="5363250" y="228600"/>
            <a:ext cx="3628348" cy="32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3249" y="3682375"/>
            <a:ext cx="3628347" cy="2375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100724" y="2978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AutoNum type="arabicPeriod"/>
            </a:pPr>
            <a:r>
              <a:rPr lang="en" sz="3600">
                <a:solidFill>
                  <a:srgbClr val="0070C0"/>
                </a:solidFill>
              </a:rPr>
              <a:t>Making Cultural Connections and Providing Context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724" y="1927990"/>
            <a:ext cx="3799607" cy="2696745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9525" y="1927999"/>
            <a:ext cx="3669507" cy="202255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sp>
        <p:nvSpPr>
          <p:cNvPr id="80" name="Shape 80"/>
          <p:cNvSpPr txBox="1"/>
          <p:nvPr/>
        </p:nvSpPr>
        <p:spPr>
          <a:xfrm>
            <a:off x="3654125" y="4919666"/>
            <a:ext cx="2107200" cy="12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i="1" lang="en" sz="1800"/>
              <a:t>Comparing lifestyles and challenges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100724" y="2216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AutoNum type="arabicPeriod"/>
            </a:pPr>
            <a:r>
              <a:rPr lang="en" sz="3600">
                <a:solidFill>
                  <a:srgbClr val="0070C0"/>
                </a:solidFill>
              </a:rPr>
              <a:t>Making Cultural Connections and Providing Context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0174" y="1832466"/>
            <a:ext cx="3480950" cy="243810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87" name="Shape 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5309" y="3493332"/>
            <a:ext cx="2444276" cy="2884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447" y="1986866"/>
            <a:ext cx="2444276" cy="288427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3153150" y="2036833"/>
            <a:ext cx="2107200" cy="103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i="1" lang="en" sz="1800"/>
              <a:t>Skyping with Kenya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100724" y="2216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2. Using prompts and structured student academic discussion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4167" y="1791599"/>
            <a:ext cx="5169906" cy="9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7462" y="3513266"/>
            <a:ext cx="5243333" cy="104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312" y="4825660"/>
            <a:ext cx="5055700" cy="104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8550" y="1849915"/>
            <a:ext cx="3289350" cy="155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100724" y="2978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rtl="0" algn="ctr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 sz="3600">
                <a:solidFill>
                  <a:srgbClr val="0070C0"/>
                </a:solidFill>
              </a:rPr>
              <a:t>2. Using prompts and structured student academic discussion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5023" y="4770166"/>
            <a:ext cx="6613700" cy="9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116" y="3207599"/>
            <a:ext cx="5765329" cy="10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9049" y="1775302"/>
            <a:ext cx="6306425" cy="96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100724" y="2978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rtl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" sz="3600">
                <a:solidFill>
                  <a:srgbClr val="0070C0"/>
                </a:solidFill>
              </a:rPr>
              <a:t>2. Using prompts and structured student academic discussion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900" y="1920216"/>
            <a:ext cx="7258050" cy="2962275"/>
          </a:xfrm>
          <a:prstGeom prst="rect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med" w="med" type="none"/>
            <a:tailEnd len="med" w="med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100724" y="1454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3. Modeling</a:t>
            </a:r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925" y="1194265"/>
            <a:ext cx="5260675" cy="185835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pic>
      <p:pic>
        <p:nvPicPr>
          <p:cNvPr id="119" name="Shape 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4849" y="1194266"/>
            <a:ext cx="2652649" cy="352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4025" y="3835099"/>
            <a:ext cx="2577699" cy="20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100724" y="1454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3. Modeling</a:t>
            </a: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745" y="1099033"/>
            <a:ext cx="5423374" cy="12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Shape 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673174" y="2205041"/>
            <a:ext cx="2992800" cy="369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24524" y="2978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3. Modeling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1474" y="1892099"/>
            <a:ext cx="2854725" cy="31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25" y="1627199"/>
            <a:ext cx="3789899" cy="193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type="title"/>
          </p:nvPr>
        </p:nvSpPr>
        <p:spPr>
          <a:xfrm>
            <a:off x="100724" y="1454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4. Assessment</a:t>
            </a:r>
          </a:p>
        </p:txBody>
      </p:sp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24" y="975233"/>
            <a:ext cx="2908650" cy="217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 rotWithShape="1">
          <a:blip r:embed="rId4">
            <a:alphaModFix/>
          </a:blip>
          <a:srcRect b="0" l="0" r="8441" t="0"/>
          <a:stretch/>
        </p:blipFill>
        <p:spPr>
          <a:xfrm>
            <a:off x="4238425" y="975225"/>
            <a:ext cx="4284124" cy="291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7599" y="3773533"/>
            <a:ext cx="2981075" cy="221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100724" y="145466"/>
            <a:ext cx="8900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70C0"/>
                </a:solidFill>
              </a:rPr>
              <a:t>4. Assessment</a:t>
            </a:r>
          </a:p>
        </p:txBody>
      </p:sp>
      <p:pic>
        <p:nvPicPr>
          <p:cNvPr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524" y="1026500"/>
            <a:ext cx="3133000" cy="377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4549" y="1026500"/>
            <a:ext cx="2856107" cy="37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793575" y="751533"/>
            <a:ext cx="7352100" cy="40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25000"/>
              <a:buFont typeface="Arial"/>
              <a:buNone/>
            </a:pPr>
            <a:r>
              <a:rPr lang="en" sz="3600">
                <a:solidFill>
                  <a:srgbClr val="0070C0"/>
                </a:solidFill>
              </a:rPr>
              <a:t>Comments and Questions?</a:t>
            </a: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Arial"/>
              <a:buNone/>
            </a:pPr>
            <a:r>
              <a:t/>
            </a:r>
            <a:endParaRPr b="1" i="1" sz="2400">
              <a:solidFill>
                <a:srgbClr val="0070C0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25000"/>
              <a:buFont typeface="Arial"/>
              <a:buNone/>
            </a:pPr>
            <a:r>
              <a:rPr b="1" i="1" lang="en" sz="2400">
                <a:solidFill>
                  <a:srgbClr val="0070C0"/>
                </a:solidFill>
              </a:rPr>
              <a:t>Anna Gomberg, OUSD, EPICC</a:t>
            </a:r>
            <a:br>
              <a:rPr b="1" i="1" lang="en" sz="2400">
                <a:solidFill>
                  <a:srgbClr val="0070C0"/>
                </a:solidFill>
              </a:rPr>
            </a:br>
            <a:r>
              <a:rPr b="1" i="1" lang="en" sz="2400">
                <a:solidFill>
                  <a:srgbClr val="0070C0"/>
                </a:solidFill>
              </a:rPr>
              <a:t>anna.gomberg@ousd.org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70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